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87" r:id="rId4"/>
    <p:sldId id="293" r:id="rId5"/>
    <p:sldId id="295" r:id="rId6"/>
    <p:sldId id="296" r:id="rId7"/>
    <p:sldId id="309" r:id="rId8"/>
    <p:sldId id="304" r:id="rId9"/>
    <p:sldId id="259" r:id="rId10"/>
    <p:sldId id="277" r:id="rId11"/>
    <p:sldId id="297" r:id="rId12"/>
    <p:sldId id="305" r:id="rId13"/>
    <p:sldId id="289" r:id="rId14"/>
    <p:sldId id="306" r:id="rId15"/>
    <p:sldId id="307" r:id="rId16"/>
    <p:sldId id="308" r:id="rId17"/>
    <p:sldId id="278" r:id="rId18"/>
    <p:sldId id="30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0F2"/>
    <a:srgbClr val="A4C0C8"/>
    <a:srgbClr val="FF572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737" autoAdjust="0"/>
  </p:normalViewPr>
  <p:slideViewPr>
    <p:cSldViewPr showGuides="1">
      <p:cViewPr>
        <p:scale>
          <a:sx n="60" d="100"/>
          <a:sy n="60" d="100"/>
        </p:scale>
        <p:origin x="-606"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831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240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F0F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00" y="152400"/>
            <a:ext cx="6382641" cy="552527"/>
          </a:xfrm>
          <a:prstGeom prst="rect">
            <a:avLst/>
          </a:prstGeom>
        </p:spPr>
      </p:pic>
      <p:sp>
        <p:nvSpPr>
          <p:cNvPr id="8" name="Rectangle 7"/>
          <p:cNvSpPr/>
          <p:nvPr userDrawn="1"/>
        </p:nvSpPr>
        <p:spPr>
          <a:xfrm>
            <a:off x="228600" y="685800"/>
            <a:ext cx="4648200" cy="338554"/>
          </a:xfrm>
          <a:prstGeom prst="rect">
            <a:avLst/>
          </a:prstGeom>
        </p:spPr>
        <p:txBody>
          <a:bodyPr wrap="square">
            <a:spAutoFit/>
          </a:bodyPr>
          <a:lstStyle/>
          <a:p>
            <a:r>
              <a:rPr lang="en-US" sz="1600" baseline="0" dirty="0">
                <a:solidFill>
                  <a:schemeClr val="tx1">
                    <a:lumMod val="75000"/>
                    <a:lumOff val="25000"/>
                  </a:schemeClr>
                </a:solidFill>
                <a:latin typeface="Arial" pitchFamily="34" charset="0"/>
                <a:cs typeface="Arial" pitchFamily="34" charset="0"/>
              </a:rPr>
              <a:t>Growing a strong church one member at a time</a:t>
            </a:r>
          </a:p>
        </p:txBody>
      </p:sp>
      <p:cxnSp>
        <p:nvCxnSpPr>
          <p:cNvPr id="9" name="Straight Connector 8"/>
          <p:cNvCxnSpPr/>
          <p:nvPr userDrawn="1"/>
        </p:nvCxnSpPr>
        <p:spPr>
          <a:xfrm>
            <a:off x="152400" y="1024354"/>
            <a:ext cx="8839200" cy="0"/>
          </a:xfrm>
          <a:prstGeom prst="line">
            <a:avLst/>
          </a:prstGeom>
          <a:ln w="25400">
            <a:solidFill>
              <a:srgbClr val="FF572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52400" y="6400800"/>
            <a:ext cx="8839200" cy="0"/>
          </a:xfrm>
          <a:prstGeom prst="line">
            <a:avLst/>
          </a:prstGeom>
          <a:ln w="12700">
            <a:solidFill>
              <a:srgbClr val="FF572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105400" y="6443246"/>
            <a:ext cx="4038600" cy="338554"/>
          </a:xfrm>
          <a:prstGeom prst="rect">
            <a:avLst/>
          </a:prstGeom>
        </p:spPr>
        <p:txBody>
          <a:bodyPr wrap="square">
            <a:spAutoFit/>
          </a:bodyPr>
          <a:lstStyle/>
          <a:p>
            <a:r>
              <a:rPr lang="en-US" sz="1600" baseline="0" dirty="0" smtClean="0">
                <a:solidFill>
                  <a:schemeClr val="tx1">
                    <a:lumMod val="75000"/>
                    <a:lumOff val="25000"/>
                  </a:schemeClr>
                </a:solidFill>
                <a:latin typeface="Arial" pitchFamily="34" charset="0"/>
                <a:cs typeface="Arial" pitchFamily="34" charset="0"/>
              </a:rPr>
              <a:t>http://www.BrushStrokesOfTheMaster.com</a:t>
            </a:r>
            <a:endParaRPr lang="en-US" sz="1600" baseline="0" dirty="0">
              <a:solidFill>
                <a:schemeClr val="tx1">
                  <a:lumMod val="75000"/>
                  <a:lumOff val="25000"/>
                </a:schemeClr>
              </a:solidFill>
              <a:latin typeface="Arial" pitchFamily="34" charset="0"/>
              <a:cs typeface="Arial" pitchFamily="34" charset="0"/>
            </a:endParaRPr>
          </a:p>
        </p:txBody>
      </p:sp>
      <p:sp>
        <p:nvSpPr>
          <p:cNvPr id="12" name="Text Placeholder 1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02382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7419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722" y="1120914"/>
            <a:ext cx="2209259" cy="707886"/>
          </a:xfrm>
          <a:prstGeom prst="rect">
            <a:avLst/>
          </a:prstGeom>
          <a:noFill/>
        </p:spPr>
        <p:txBody>
          <a:bodyPr wrap="none" rtlCol="0">
            <a:spAutoFit/>
          </a:bodyPr>
          <a:lstStyle/>
          <a:p>
            <a:r>
              <a:rPr lang="en-US" sz="4000" dirty="0" smtClean="0">
                <a:solidFill>
                  <a:schemeClr val="tx1">
                    <a:lumMod val="75000"/>
                    <a:lumOff val="25000"/>
                  </a:schemeClr>
                </a:solidFill>
                <a:latin typeface="Arial" pitchFamily="34" charset="0"/>
                <a:cs typeface="Arial" pitchFamily="34" charset="0"/>
              </a:rPr>
              <a:t>Attention</a:t>
            </a:r>
            <a:endParaRPr lang="en-US" sz="4000" dirty="0">
              <a:solidFill>
                <a:schemeClr val="tx1">
                  <a:lumMod val="75000"/>
                  <a:lumOff val="25000"/>
                </a:schemeClr>
              </a:solidFill>
              <a:latin typeface="Arial" pitchFamily="34" charset="0"/>
              <a:cs typeface="Arial" pitchFamily="34" charset="0"/>
            </a:endParaRPr>
          </a:p>
        </p:txBody>
      </p:sp>
      <p:pic>
        <p:nvPicPr>
          <p:cNvPr id="1028" name="Picture 4" descr="http://media.indiedb.com/images/articles/1/100/99019/OpenYourMin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04899"/>
            <a:ext cx="1371600" cy="1371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2743200"/>
            <a:ext cx="8229600" cy="1754326"/>
          </a:xfrm>
          <a:prstGeom prst="rect">
            <a:avLst/>
          </a:prstGeom>
        </p:spPr>
        <p:txBody>
          <a:bodyPr wrap="square">
            <a:spAutoFit/>
          </a:bodyPr>
          <a:lstStyle/>
          <a:p>
            <a:r>
              <a:rPr lang="en-US" sz="3600" dirty="0"/>
              <a:t>Colossians 3:2</a:t>
            </a:r>
            <a:br>
              <a:rPr lang="en-US" sz="3600" dirty="0"/>
            </a:br>
            <a:r>
              <a:rPr lang="en-US" sz="3600" dirty="0"/>
              <a:t>Set your mind on the things above, not on the things that are on earth.</a:t>
            </a:r>
          </a:p>
        </p:txBody>
      </p:sp>
      <p:sp>
        <p:nvSpPr>
          <p:cNvPr id="7" name="TextBox 6"/>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772430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722" y="1120914"/>
            <a:ext cx="2209259" cy="707886"/>
          </a:xfrm>
          <a:prstGeom prst="rect">
            <a:avLst/>
          </a:prstGeom>
          <a:noFill/>
        </p:spPr>
        <p:txBody>
          <a:bodyPr wrap="none" rtlCol="0">
            <a:spAutoFit/>
          </a:bodyPr>
          <a:lstStyle/>
          <a:p>
            <a:r>
              <a:rPr lang="en-US" sz="4000" dirty="0" smtClean="0">
                <a:solidFill>
                  <a:schemeClr val="tx1">
                    <a:lumMod val="75000"/>
                    <a:lumOff val="25000"/>
                  </a:schemeClr>
                </a:solidFill>
                <a:latin typeface="Arial" pitchFamily="34" charset="0"/>
                <a:cs typeface="Arial" pitchFamily="34" charset="0"/>
              </a:rPr>
              <a:t>Attention</a:t>
            </a:r>
            <a:endParaRPr lang="en-US" sz="4000" dirty="0">
              <a:solidFill>
                <a:schemeClr val="tx1">
                  <a:lumMod val="75000"/>
                  <a:lumOff val="25000"/>
                </a:schemeClr>
              </a:solidFill>
              <a:latin typeface="Arial" pitchFamily="34" charset="0"/>
              <a:cs typeface="Arial" pitchFamily="34" charset="0"/>
            </a:endParaRPr>
          </a:p>
        </p:txBody>
      </p:sp>
      <p:pic>
        <p:nvPicPr>
          <p:cNvPr id="1028" name="Picture 4" descr="http://media.indiedb.com/images/articles/1/100/99019/OpenYourMin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04899"/>
            <a:ext cx="1371600" cy="1371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2743200"/>
            <a:ext cx="8229600" cy="3539430"/>
          </a:xfrm>
          <a:prstGeom prst="rect">
            <a:avLst/>
          </a:prstGeom>
        </p:spPr>
        <p:txBody>
          <a:bodyPr wrap="square">
            <a:spAutoFit/>
          </a:bodyPr>
          <a:lstStyle/>
          <a:p>
            <a:r>
              <a:rPr lang="en-US" sz="2800" dirty="0"/>
              <a:t>Mark 4:30-12</a:t>
            </a:r>
            <a:br>
              <a:rPr lang="en-US" sz="2800" dirty="0"/>
            </a:br>
            <a:r>
              <a:rPr lang="en-US" sz="2800" dirty="0"/>
              <a:t>And He said, How shall we picture the kingdom of God, or by what parable shall we present it? 31 It is like a mustard seed, which, when sown upon the soil, though it is smaller than all the seeds that are upon the soil, 32 yet when it is sown, it grows up and becomes larger than all the garden plants and forms large branches; so that the birds of the air can nest under its shade.</a:t>
            </a:r>
          </a:p>
        </p:txBody>
      </p:sp>
      <p:sp>
        <p:nvSpPr>
          <p:cNvPr id="7" name="TextBox 6"/>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400331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722" y="1120914"/>
            <a:ext cx="2209259" cy="707886"/>
          </a:xfrm>
          <a:prstGeom prst="rect">
            <a:avLst/>
          </a:prstGeom>
          <a:noFill/>
        </p:spPr>
        <p:txBody>
          <a:bodyPr wrap="none" rtlCol="0">
            <a:spAutoFit/>
          </a:bodyPr>
          <a:lstStyle/>
          <a:p>
            <a:r>
              <a:rPr lang="en-US" sz="4000" dirty="0" smtClean="0">
                <a:solidFill>
                  <a:schemeClr val="tx1">
                    <a:lumMod val="75000"/>
                    <a:lumOff val="25000"/>
                  </a:schemeClr>
                </a:solidFill>
                <a:latin typeface="Arial" pitchFamily="34" charset="0"/>
                <a:cs typeface="Arial" pitchFamily="34" charset="0"/>
              </a:rPr>
              <a:t>Attention</a:t>
            </a:r>
            <a:endParaRPr lang="en-US" sz="4000" dirty="0">
              <a:solidFill>
                <a:schemeClr val="tx1">
                  <a:lumMod val="75000"/>
                  <a:lumOff val="25000"/>
                </a:schemeClr>
              </a:solidFill>
              <a:latin typeface="Arial" pitchFamily="34" charset="0"/>
              <a:cs typeface="Arial" pitchFamily="34" charset="0"/>
            </a:endParaRPr>
          </a:p>
        </p:txBody>
      </p:sp>
      <p:pic>
        <p:nvPicPr>
          <p:cNvPr id="1028" name="Picture 4" descr="http://media.indiedb.com/images/articles/1/100/99019/OpenYourMin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04899"/>
            <a:ext cx="1371600" cy="13716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pic>
        <p:nvPicPr>
          <p:cNvPr id="2050" name="Picture 2" descr="http://beaconfallscongregational.org/site/wp-content/uploads/2011/05/Mustard-Seed-Faith-by-C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900" y="2490857"/>
            <a:ext cx="51308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593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2743200"/>
            <a:ext cx="8229600" cy="2862322"/>
          </a:xfrm>
          <a:prstGeom prst="rect">
            <a:avLst/>
          </a:prstGeom>
        </p:spPr>
        <p:txBody>
          <a:bodyPr wrap="square">
            <a:spAutoFit/>
          </a:bodyPr>
          <a:lstStyle/>
          <a:p>
            <a:r>
              <a:rPr lang="en-US" sz="3600" dirty="0"/>
              <a:t>Acts 17:21</a:t>
            </a:r>
            <a:br>
              <a:rPr lang="en-US" sz="3600" dirty="0"/>
            </a:br>
            <a:r>
              <a:rPr lang="en-US" sz="3600" dirty="0"/>
              <a:t>(Now all the Athenians and the strangers visiting there used to spend their time in nothing other than telling or hearing something new.)</a:t>
            </a:r>
          </a:p>
        </p:txBody>
      </p:sp>
      <p:sp>
        <p:nvSpPr>
          <p:cNvPr id="9" name="TextBox 8"/>
          <p:cNvSpPr txBox="1"/>
          <p:nvPr/>
        </p:nvSpPr>
        <p:spPr>
          <a:xfrm>
            <a:off x="2657464" y="1120914"/>
            <a:ext cx="1609736" cy="707886"/>
          </a:xfrm>
          <a:prstGeom prst="rect">
            <a:avLst/>
          </a:prstGeom>
          <a:noFill/>
        </p:spPr>
        <p:txBody>
          <a:bodyPr wrap="none" rtlCol="0">
            <a:spAutoFit/>
          </a:bodyPr>
          <a:lstStyle/>
          <a:p>
            <a:r>
              <a:rPr lang="en-US" sz="4000" dirty="0" smtClean="0">
                <a:solidFill>
                  <a:schemeClr val="tx1">
                    <a:lumMod val="75000"/>
                    <a:lumOff val="25000"/>
                  </a:schemeClr>
                </a:solidFill>
                <a:latin typeface="Arial" pitchFamily="34" charset="0"/>
                <a:cs typeface="Arial" pitchFamily="34" charset="0"/>
              </a:rPr>
              <a:t>Action</a:t>
            </a:r>
            <a:endParaRPr lang="en-US" sz="4000" dirty="0">
              <a:solidFill>
                <a:schemeClr val="tx1">
                  <a:lumMod val="75000"/>
                  <a:lumOff val="25000"/>
                </a:schemeClr>
              </a:solidFill>
              <a:latin typeface="Arial" pitchFamily="34" charset="0"/>
              <a:cs typeface="Arial" pitchFamily="34" charset="0"/>
            </a:endParaRPr>
          </a:p>
        </p:txBody>
      </p:sp>
      <p:pic>
        <p:nvPicPr>
          <p:cNvPr id="10" name="Picture 9" descr="http://upload.wikimedia.org/wikipedia/commons/thumb/3/32/Human-Hands-Front-Back.jpg/240px-Human-Hands-Front-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11100"/>
            <a:ext cx="2286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810992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743200"/>
            <a:ext cx="8229600" cy="646331"/>
          </a:xfrm>
          <a:prstGeom prst="rect">
            <a:avLst/>
          </a:prstGeom>
        </p:spPr>
        <p:txBody>
          <a:bodyPr wrap="square">
            <a:spAutoFit/>
          </a:bodyPr>
          <a:lstStyle/>
          <a:p>
            <a:r>
              <a:rPr lang="en-US" sz="3600" dirty="0" smtClean="0"/>
              <a:t>1.  Create a framework for success</a:t>
            </a:r>
            <a:endParaRPr lang="en-US" sz="3600" dirty="0"/>
          </a:p>
        </p:txBody>
      </p:sp>
      <p:sp>
        <p:nvSpPr>
          <p:cNvPr id="9" name="TextBox 8"/>
          <p:cNvSpPr txBox="1"/>
          <p:nvPr/>
        </p:nvSpPr>
        <p:spPr>
          <a:xfrm>
            <a:off x="2657464" y="1120914"/>
            <a:ext cx="1609736" cy="707886"/>
          </a:xfrm>
          <a:prstGeom prst="rect">
            <a:avLst/>
          </a:prstGeom>
          <a:noFill/>
        </p:spPr>
        <p:txBody>
          <a:bodyPr wrap="none" rtlCol="0">
            <a:spAutoFit/>
          </a:bodyPr>
          <a:lstStyle/>
          <a:p>
            <a:r>
              <a:rPr lang="en-US" sz="4000" dirty="0" smtClean="0">
                <a:solidFill>
                  <a:schemeClr val="tx1">
                    <a:lumMod val="75000"/>
                    <a:lumOff val="25000"/>
                  </a:schemeClr>
                </a:solidFill>
                <a:latin typeface="Arial" pitchFamily="34" charset="0"/>
                <a:cs typeface="Arial" pitchFamily="34" charset="0"/>
              </a:rPr>
              <a:t>Action</a:t>
            </a:r>
            <a:endParaRPr lang="en-US" sz="4000" dirty="0">
              <a:solidFill>
                <a:schemeClr val="tx1">
                  <a:lumMod val="75000"/>
                  <a:lumOff val="25000"/>
                </a:schemeClr>
              </a:solidFill>
              <a:latin typeface="Arial" pitchFamily="34" charset="0"/>
              <a:cs typeface="Arial" pitchFamily="34" charset="0"/>
            </a:endParaRPr>
          </a:p>
        </p:txBody>
      </p:sp>
      <p:pic>
        <p:nvPicPr>
          <p:cNvPr id="10" name="Picture 9" descr="http://upload.wikimedia.org/wikipedia/commons/thumb/3/32/Human-Hands-Front-Back.jpg/240px-Human-Hands-Front-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11100"/>
            <a:ext cx="2286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pic>
        <p:nvPicPr>
          <p:cNvPr id="1026" name="Picture 2" descr="http://www.azed.gov/standards-development-assessment/files/2012/02/framework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64" y="3389531"/>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281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743200"/>
            <a:ext cx="8229600" cy="646331"/>
          </a:xfrm>
          <a:prstGeom prst="rect">
            <a:avLst/>
          </a:prstGeom>
        </p:spPr>
        <p:txBody>
          <a:bodyPr wrap="square">
            <a:spAutoFit/>
          </a:bodyPr>
          <a:lstStyle/>
          <a:p>
            <a:r>
              <a:rPr lang="en-US" sz="3600" dirty="0" smtClean="0"/>
              <a:t>2.  Share your goals with others</a:t>
            </a:r>
            <a:endParaRPr lang="en-US" sz="3600" dirty="0"/>
          </a:p>
        </p:txBody>
      </p:sp>
      <p:sp>
        <p:nvSpPr>
          <p:cNvPr id="9" name="TextBox 8"/>
          <p:cNvSpPr txBox="1"/>
          <p:nvPr/>
        </p:nvSpPr>
        <p:spPr>
          <a:xfrm>
            <a:off x="2657464" y="1120914"/>
            <a:ext cx="1609736" cy="707886"/>
          </a:xfrm>
          <a:prstGeom prst="rect">
            <a:avLst/>
          </a:prstGeom>
          <a:noFill/>
        </p:spPr>
        <p:txBody>
          <a:bodyPr wrap="none" rtlCol="0">
            <a:spAutoFit/>
          </a:bodyPr>
          <a:lstStyle/>
          <a:p>
            <a:r>
              <a:rPr lang="en-US" sz="4000" dirty="0" smtClean="0">
                <a:solidFill>
                  <a:schemeClr val="tx1">
                    <a:lumMod val="75000"/>
                    <a:lumOff val="25000"/>
                  </a:schemeClr>
                </a:solidFill>
                <a:latin typeface="Arial" pitchFamily="34" charset="0"/>
                <a:cs typeface="Arial" pitchFamily="34" charset="0"/>
              </a:rPr>
              <a:t>Action</a:t>
            </a:r>
            <a:endParaRPr lang="en-US" sz="4000" dirty="0">
              <a:solidFill>
                <a:schemeClr val="tx1">
                  <a:lumMod val="75000"/>
                  <a:lumOff val="25000"/>
                </a:schemeClr>
              </a:solidFill>
              <a:latin typeface="Arial" pitchFamily="34" charset="0"/>
              <a:cs typeface="Arial" pitchFamily="34" charset="0"/>
            </a:endParaRPr>
          </a:p>
        </p:txBody>
      </p:sp>
      <p:pic>
        <p:nvPicPr>
          <p:cNvPr id="10" name="Picture 9" descr="http://upload.wikimedia.org/wikipedia/commons/thumb/3/32/Human-Hands-Front-Back.jpg/240px-Human-Hands-Front-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11100"/>
            <a:ext cx="2286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pic>
        <p:nvPicPr>
          <p:cNvPr id="2050" name="Picture 2" descr="http://wisdomvoices.com/wp-content/uploads/2012/12/helping-h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79799"/>
            <a:ext cx="4267200" cy="284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21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743200"/>
            <a:ext cx="8839200" cy="646331"/>
          </a:xfrm>
          <a:prstGeom prst="rect">
            <a:avLst/>
          </a:prstGeom>
        </p:spPr>
        <p:txBody>
          <a:bodyPr wrap="square">
            <a:spAutoFit/>
          </a:bodyPr>
          <a:lstStyle/>
          <a:p>
            <a:r>
              <a:rPr lang="en-US" sz="3600" dirty="0" smtClean="0"/>
              <a:t>3.  Set small milestones and celebrate success</a:t>
            </a:r>
            <a:endParaRPr lang="en-US" sz="3600" dirty="0"/>
          </a:p>
        </p:txBody>
      </p:sp>
      <p:sp>
        <p:nvSpPr>
          <p:cNvPr id="9" name="TextBox 8"/>
          <p:cNvSpPr txBox="1"/>
          <p:nvPr/>
        </p:nvSpPr>
        <p:spPr>
          <a:xfrm>
            <a:off x="2657464" y="1120914"/>
            <a:ext cx="1609736" cy="707886"/>
          </a:xfrm>
          <a:prstGeom prst="rect">
            <a:avLst/>
          </a:prstGeom>
          <a:noFill/>
        </p:spPr>
        <p:txBody>
          <a:bodyPr wrap="none" rtlCol="0">
            <a:spAutoFit/>
          </a:bodyPr>
          <a:lstStyle/>
          <a:p>
            <a:r>
              <a:rPr lang="en-US" sz="4000" dirty="0" smtClean="0">
                <a:solidFill>
                  <a:schemeClr val="tx1">
                    <a:lumMod val="75000"/>
                    <a:lumOff val="25000"/>
                  </a:schemeClr>
                </a:solidFill>
                <a:latin typeface="Arial" pitchFamily="34" charset="0"/>
                <a:cs typeface="Arial" pitchFamily="34" charset="0"/>
              </a:rPr>
              <a:t>Action</a:t>
            </a:r>
            <a:endParaRPr lang="en-US" sz="4000" dirty="0">
              <a:solidFill>
                <a:schemeClr val="tx1">
                  <a:lumMod val="75000"/>
                  <a:lumOff val="25000"/>
                </a:schemeClr>
              </a:solidFill>
              <a:latin typeface="Arial" pitchFamily="34" charset="0"/>
              <a:cs typeface="Arial" pitchFamily="34" charset="0"/>
            </a:endParaRPr>
          </a:p>
        </p:txBody>
      </p:sp>
      <p:pic>
        <p:nvPicPr>
          <p:cNvPr id="10" name="Picture 9" descr="http://upload.wikimedia.org/wikipedia/commons/thumb/3/32/Human-Hands-Front-Back.jpg/240px-Human-Hands-Front-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11100"/>
            <a:ext cx="2286000" cy="1524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pic>
        <p:nvPicPr>
          <p:cNvPr id="3074" name="Picture 2" descr="http://blogs.nottingham.ac.uk/fsrf/files/2013/01/Growing-rate-grap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276601"/>
            <a:ext cx="3962400" cy="305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457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819400"/>
            <a:ext cx="8077200" cy="2862322"/>
          </a:xfrm>
          <a:prstGeom prst="rect">
            <a:avLst/>
          </a:prstGeom>
        </p:spPr>
        <p:txBody>
          <a:bodyPr wrap="square">
            <a:spAutoFit/>
          </a:bodyPr>
          <a:lstStyle/>
          <a:p>
            <a:r>
              <a:rPr lang="en-US" sz="3600" dirty="0"/>
              <a:t>Acts 26:24</a:t>
            </a:r>
            <a:br>
              <a:rPr lang="en-US" sz="3600" dirty="0"/>
            </a:br>
            <a:r>
              <a:rPr lang="en-US" sz="3600" dirty="0"/>
              <a:t>While Paul was saying this in his defense, Festus </a:t>
            </a:r>
            <a:r>
              <a:rPr lang="en-US" sz="3600" dirty="0" smtClean="0"/>
              <a:t>said </a:t>
            </a:r>
            <a:r>
              <a:rPr lang="en-US" sz="3600" dirty="0"/>
              <a:t>in a loud voice, Paul, you are out of your mind! Your great learning is driving you mad.</a:t>
            </a:r>
            <a:endParaRPr lang="en-US" sz="3600" dirty="0">
              <a:latin typeface="Arial" pitchFamily="34" charset="0"/>
              <a:cs typeface="Arial" pitchFamily="34" charset="0"/>
            </a:endParaRPr>
          </a:p>
        </p:txBody>
      </p:sp>
      <p:pic>
        <p:nvPicPr>
          <p:cNvPr id="8" name="Picture 8" descr="http://3.bp.blogspot.com/-Mtt8VsQZoXM/UGoOux-WQ1I/AAAAAAAAFmQ/nPm9DZc9BOQ/s1600/Iceberg+from+top+to+bott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0"/>
            <a:ext cx="2401490" cy="1561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57464" y="1120914"/>
            <a:ext cx="1923925" cy="707886"/>
          </a:xfrm>
          <a:prstGeom prst="rect">
            <a:avLst/>
          </a:prstGeom>
          <a:noFill/>
        </p:spPr>
        <p:txBody>
          <a:bodyPr wrap="none" rtlCol="0">
            <a:spAutoFit/>
          </a:bodyPr>
          <a:lstStyle/>
          <a:p>
            <a:r>
              <a:rPr lang="en-US" sz="4000" dirty="0">
                <a:solidFill>
                  <a:schemeClr val="tx1">
                    <a:lumMod val="75000"/>
                    <a:lumOff val="25000"/>
                  </a:schemeClr>
                </a:solidFill>
                <a:latin typeface="Arial" pitchFamily="34" charset="0"/>
                <a:cs typeface="Arial" pitchFamily="34" charset="0"/>
              </a:rPr>
              <a:t>Attitude</a:t>
            </a:r>
          </a:p>
        </p:txBody>
      </p:sp>
      <p:sp>
        <p:nvSpPr>
          <p:cNvPr id="6" name="TextBox 5"/>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290564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819400"/>
            <a:ext cx="8077200" cy="1754326"/>
          </a:xfrm>
          <a:prstGeom prst="rect">
            <a:avLst/>
          </a:prstGeom>
        </p:spPr>
        <p:txBody>
          <a:bodyPr wrap="square">
            <a:spAutoFit/>
          </a:bodyPr>
          <a:lstStyle/>
          <a:p>
            <a:r>
              <a:rPr lang="en-US" sz="3600" dirty="0"/>
              <a:t>Acts 12:24</a:t>
            </a:r>
            <a:br>
              <a:rPr lang="en-US" sz="3600" dirty="0"/>
            </a:br>
            <a:r>
              <a:rPr lang="en-US" sz="3600" dirty="0"/>
              <a:t>But the word of the Lord continued to grow and to be multiplied.</a:t>
            </a:r>
            <a:endParaRPr lang="en-US" sz="3600" dirty="0">
              <a:latin typeface="Arial" pitchFamily="34" charset="0"/>
              <a:cs typeface="Arial" pitchFamily="34" charset="0"/>
            </a:endParaRPr>
          </a:p>
        </p:txBody>
      </p:sp>
      <p:pic>
        <p:nvPicPr>
          <p:cNvPr id="8" name="Picture 8" descr="http://3.bp.blogspot.com/-Mtt8VsQZoXM/UGoOux-WQ1I/AAAAAAAAFmQ/nPm9DZc9BOQ/s1600/Iceberg+from+top+to+bott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0"/>
            <a:ext cx="2401490" cy="1561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57464" y="1120914"/>
            <a:ext cx="1923925" cy="707886"/>
          </a:xfrm>
          <a:prstGeom prst="rect">
            <a:avLst/>
          </a:prstGeom>
          <a:noFill/>
        </p:spPr>
        <p:txBody>
          <a:bodyPr wrap="none" rtlCol="0">
            <a:spAutoFit/>
          </a:bodyPr>
          <a:lstStyle/>
          <a:p>
            <a:r>
              <a:rPr lang="en-US" sz="4000" dirty="0">
                <a:solidFill>
                  <a:schemeClr val="tx1">
                    <a:lumMod val="75000"/>
                    <a:lumOff val="25000"/>
                  </a:schemeClr>
                </a:solidFill>
                <a:latin typeface="Arial" pitchFamily="34" charset="0"/>
                <a:cs typeface="Arial" pitchFamily="34" charset="0"/>
              </a:rPr>
              <a:t>Attitude</a:t>
            </a:r>
          </a:p>
        </p:txBody>
      </p:sp>
      <p:sp>
        <p:nvSpPr>
          <p:cNvPr id="6" name="TextBox 5"/>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4573726"/>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419600"/>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46386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54768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54006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4495800"/>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4573726"/>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150" y="4419600"/>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4572000"/>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54768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54006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4495800"/>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4497526"/>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4343400"/>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350" y="45624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54006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53244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4419600"/>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0" y="54006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5410200"/>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54768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5410200"/>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54768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350" y="5334000"/>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275" y="4943475"/>
            <a:ext cx="542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4877707"/>
            <a:ext cx="471193" cy="90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53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81000" y="1167825"/>
            <a:ext cx="3608488" cy="584775"/>
          </a:xfrm>
          <a:prstGeom prst="rect">
            <a:avLst/>
          </a:prstGeom>
          <a:noFill/>
        </p:spPr>
        <p:txBody>
          <a:bodyPr wrap="none" rtlCol="0">
            <a:spAutoFit/>
          </a:bodyPr>
          <a:lstStyle/>
          <a:p>
            <a:pPr marL="457200" indent="-457200">
              <a:buFont typeface="Arial" pitchFamily="34" charset="0"/>
              <a:buChar char="•"/>
            </a:pPr>
            <a:r>
              <a:rPr lang="en-US" sz="3200" dirty="0" smtClean="0">
                <a:solidFill>
                  <a:schemeClr val="tx1">
                    <a:lumMod val="75000"/>
                    <a:lumOff val="25000"/>
                  </a:schemeClr>
                </a:solidFill>
                <a:latin typeface="Arial" pitchFamily="34" charset="0"/>
                <a:cs typeface="Arial" pitchFamily="34" charset="0"/>
              </a:rPr>
              <a:t>A Loving People</a:t>
            </a:r>
            <a:endParaRPr lang="en-US" sz="3200" dirty="0">
              <a:solidFill>
                <a:schemeClr val="tx1">
                  <a:lumMod val="75000"/>
                  <a:lumOff val="25000"/>
                </a:schemeClr>
              </a:solidFill>
              <a:latin typeface="Arial" pitchFamily="34" charset="0"/>
              <a:cs typeface="Arial" pitchFamily="34" charset="0"/>
            </a:endParaRPr>
          </a:p>
        </p:txBody>
      </p:sp>
      <p:sp>
        <p:nvSpPr>
          <p:cNvPr id="4" name="TextBox 3"/>
          <p:cNvSpPr txBox="1"/>
          <p:nvPr/>
        </p:nvSpPr>
        <p:spPr>
          <a:xfrm>
            <a:off x="381000" y="1701225"/>
            <a:ext cx="4246484" cy="584775"/>
          </a:xfrm>
          <a:prstGeom prst="rect">
            <a:avLst/>
          </a:prstGeom>
          <a:noFill/>
        </p:spPr>
        <p:txBody>
          <a:bodyPr wrap="none" rtlCol="0">
            <a:spAutoFit/>
          </a:bodyPr>
          <a:lstStyle/>
          <a:p>
            <a:pPr marL="457200" indent="-457200">
              <a:buFont typeface="Arial" pitchFamily="34" charset="0"/>
              <a:buChar char="•"/>
            </a:pPr>
            <a:r>
              <a:rPr lang="en-US" sz="3200" dirty="0" smtClean="0">
                <a:solidFill>
                  <a:schemeClr val="tx1">
                    <a:lumMod val="75000"/>
                    <a:lumOff val="25000"/>
                  </a:schemeClr>
                </a:solidFill>
                <a:latin typeface="Arial" pitchFamily="34" charset="0"/>
                <a:cs typeface="Arial" pitchFamily="34" charset="0"/>
              </a:rPr>
              <a:t>A Righteous People</a:t>
            </a:r>
            <a:endParaRPr lang="en-US" sz="3200" dirty="0">
              <a:solidFill>
                <a:schemeClr val="tx1">
                  <a:lumMod val="75000"/>
                  <a:lumOff val="25000"/>
                </a:schemeClr>
              </a:solidFill>
              <a:latin typeface="Arial" pitchFamily="34" charset="0"/>
              <a:cs typeface="Arial" pitchFamily="34" charset="0"/>
            </a:endParaRPr>
          </a:p>
        </p:txBody>
      </p:sp>
      <p:sp>
        <p:nvSpPr>
          <p:cNvPr id="5" name="TextBox 4"/>
          <p:cNvSpPr txBox="1"/>
          <p:nvPr/>
        </p:nvSpPr>
        <p:spPr>
          <a:xfrm>
            <a:off x="381000" y="2234625"/>
            <a:ext cx="3677417" cy="584775"/>
          </a:xfrm>
          <a:prstGeom prst="rect">
            <a:avLst/>
          </a:prstGeom>
          <a:noFill/>
        </p:spPr>
        <p:txBody>
          <a:bodyPr wrap="none" rtlCol="0">
            <a:spAutoFit/>
          </a:bodyPr>
          <a:lstStyle/>
          <a:p>
            <a:pPr marL="457200" indent="-457200">
              <a:buFont typeface="Arial" pitchFamily="34" charset="0"/>
              <a:buChar char="•"/>
            </a:pPr>
            <a:r>
              <a:rPr lang="en-US" sz="3200" dirty="0" smtClean="0">
                <a:solidFill>
                  <a:schemeClr val="tx1">
                    <a:lumMod val="75000"/>
                    <a:lumOff val="25000"/>
                  </a:schemeClr>
                </a:solidFill>
                <a:latin typeface="Arial" pitchFamily="34" charset="0"/>
                <a:cs typeface="Arial" pitchFamily="34" charset="0"/>
              </a:rPr>
              <a:t>A Unified People</a:t>
            </a:r>
            <a:endParaRPr lang="en-US" sz="3200" dirty="0">
              <a:solidFill>
                <a:schemeClr val="tx1">
                  <a:lumMod val="75000"/>
                  <a:lumOff val="25000"/>
                </a:schemeClr>
              </a:solidFill>
              <a:latin typeface="Arial" pitchFamily="34" charset="0"/>
              <a:cs typeface="Arial" pitchFamily="34" charset="0"/>
            </a:endParaRPr>
          </a:p>
        </p:txBody>
      </p:sp>
      <p:sp>
        <p:nvSpPr>
          <p:cNvPr id="6" name="TextBox 5"/>
          <p:cNvSpPr txBox="1"/>
          <p:nvPr/>
        </p:nvSpPr>
        <p:spPr>
          <a:xfrm>
            <a:off x="381000" y="2768025"/>
            <a:ext cx="4314001" cy="584775"/>
          </a:xfrm>
          <a:prstGeom prst="rect">
            <a:avLst/>
          </a:prstGeom>
          <a:noFill/>
        </p:spPr>
        <p:txBody>
          <a:bodyPr wrap="none" rtlCol="0">
            <a:spAutoFit/>
          </a:bodyPr>
          <a:lstStyle/>
          <a:p>
            <a:pPr marL="457200" indent="-457200">
              <a:buFont typeface="Arial" pitchFamily="34" charset="0"/>
              <a:buChar char="•"/>
            </a:pPr>
            <a:r>
              <a:rPr lang="en-US" sz="3200" dirty="0" smtClean="0">
                <a:solidFill>
                  <a:schemeClr val="tx1">
                    <a:lumMod val="75000"/>
                    <a:lumOff val="25000"/>
                  </a:schemeClr>
                </a:solidFill>
                <a:latin typeface="Arial" pitchFamily="34" charset="0"/>
                <a:cs typeface="Arial" pitchFamily="34" charset="0"/>
              </a:rPr>
              <a:t>An Obedient People</a:t>
            </a:r>
            <a:endParaRPr lang="en-US" sz="3200" dirty="0">
              <a:solidFill>
                <a:schemeClr val="tx1">
                  <a:lumMod val="75000"/>
                  <a:lumOff val="25000"/>
                </a:schemeClr>
              </a:solidFill>
              <a:latin typeface="Arial" pitchFamily="34" charset="0"/>
              <a:cs typeface="Arial" pitchFamily="34" charset="0"/>
            </a:endParaRPr>
          </a:p>
        </p:txBody>
      </p:sp>
      <p:sp>
        <p:nvSpPr>
          <p:cNvPr id="7" name="TextBox 6"/>
          <p:cNvSpPr txBox="1"/>
          <p:nvPr/>
        </p:nvSpPr>
        <p:spPr>
          <a:xfrm>
            <a:off x="372299" y="3331847"/>
            <a:ext cx="3927485" cy="584775"/>
          </a:xfrm>
          <a:prstGeom prst="rect">
            <a:avLst/>
          </a:prstGeom>
          <a:noFill/>
        </p:spPr>
        <p:txBody>
          <a:bodyPr wrap="none" rtlCol="0">
            <a:spAutoFit/>
          </a:bodyPr>
          <a:lstStyle/>
          <a:p>
            <a:pPr marL="457200" indent="-457200">
              <a:buFont typeface="Arial" pitchFamily="34" charset="0"/>
              <a:buChar char="•"/>
            </a:pPr>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416685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4097"/>
            <a:ext cx="8305800" cy="2062103"/>
          </a:xfrm>
          <a:prstGeom prst="rect">
            <a:avLst/>
          </a:prstGeom>
        </p:spPr>
        <p:txBody>
          <a:bodyPr wrap="square">
            <a:spAutoFit/>
          </a:bodyPr>
          <a:lstStyle/>
          <a:p>
            <a:r>
              <a:rPr lang="en-US" sz="3200" dirty="0"/>
              <a:t>Philippians 3:12</a:t>
            </a:r>
            <a:br>
              <a:rPr lang="en-US" sz="3200" dirty="0"/>
            </a:br>
            <a:r>
              <a:rPr lang="en-US" sz="3200" dirty="0"/>
              <a:t>Not that I have already obtained this or am already perfect, but I press on to make </a:t>
            </a:r>
            <a:r>
              <a:rPr lang="en-US" sz="3200" u="sng" dirty="0"/>
              <a:t>it</a:t>
            </a:r>
            <a:r>
              <a:rPr lang="en-US" sz="3200" dirty="0"/>
              <a:t> my own, because Christ Jesus has made me his own.</a:t>
            </a:r>
            <a:endParaRPr lang="en-US" sz="3200" b="1" dirty="0">
              <a:latin typeface="Arial" pitchFamily="34" charset="0"/>
              <a:cs typeface="Arial" pitchFamily="34" charset="0"/>
            </a:endParaRPr>
          </a:p>
        </p:txBody>
      </p:sp>
      <p:sp>
        <p:nvSpPr>
          <p:cNvPr id="18" name="TextBox 17"/>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0753278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pic>
        <p:nvPicPr>
          <p:cNvPr id="1026" name="Picture 2" descr="http://www.theflowersavenue.com/gallery/lilies/lilies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849497"/>
            <a:ext cx="5905500" cy="4429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0" y="1824097"/>
            <a:ext cx="5486400" cy="4401205"/>
          </a:xfrm>
          <a:prstGeom prst="rect">
            <a:avLst/>
          </a:prstGeom>
        </p:spPr>
        <p:txBody>
          <a:bodyPr wrap="square">
            <a:spAutoFit/>
          </a:bodyPr>
          <a:lstStyle/>
          <a:p>
            <a:r>
              <a:rPr lang="en-US" sz="4000" b="1" dirty="0">
                <a:solidFill>
                  <a:schemeClr val="bg1"/>
                </a:solidFill>
              </a:rPr>
              <a:t>Luke 12:27</a:t>
            </a:r>
            <a:br>
              <a:rPr lang="en-US" sz="4000" b="1" dirty="0">
                <a:solidFill>
                  <a:schemeClr val="bg1"/>
                </a:solidFill>
              </a:rPr>
            </a:br>
            <a:r>
              <a:rPr lang="en-US" sz="4000" b="1" dirty="0">
                <a:solidFill>
                  <a:schemeClr val="bg1"/>
                </a:solidFill>
              </a:rPr>
              <a:t>Consider the lilies, how they grow: they neither toil nor spin; but I tell you, not even Solomon in all his glory clothed himself like one of these.</a:t>
            </a:r>
            <a:endParaRPr lang="en-US"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45834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4097"/>
            <a:ext cx="8305800" cy="2062103"/>
          </a:xfrm>
          <a:prstGeom prst="rect">
            <a:avLst/>
          </a:prstGeom>
        </p:spPr>
        <p:txBody>
          <a:bodyPr wrap="square">
            <a:spAutoFit/>
          </a:bodyPr>
          <a:lstStyle/>
          <a:p>
            <a:r>
              <a:rPr lang="en-US" sz="3200" dirty="0"/>
              <a:t>1 Peter 2:2</a:t>
            </a:r>
            <a:br>
              <a:rPr lang="en-US" sz="3200" dirty="0"/>
            </a:br>
            <a:r>
              <a:rPr lang="en-US" sz="3200" dirty="0"/>
              <a:t>like newborn babies, </a:t>
            </a:r>
            <a:r>
              <a:rPr lang="en-US" sz="3200" u="sng" dirty="0"/>
              <a:t>long</a:t>
            </a:r>
            <a:r>
              <a:rPr lang="en-US" sz="3200" dirty="0"/>
              <a:t> for the pure milk of the word, so that by it you may grow in respect to salvation</a:t>
            </a:r>
            <a:endParaRPr lang="en-US" sz="3200" b="1" dirty="0">
              <a:latin typeface="Arial" pitchFamily="34" charset="0"/>
              <a:cs typeface="Arial" pitchFamily="34" charset="0"/>
            </a:endParaRPr>
          </a:p>
        </p:txBody>
      </p:sp>
      <p:sp>
        <p:nvSpPr>
          <p:cNvPr id="4" name="TextBox 3"/>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85295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4097"/>
            <a:ext cx="8305800" cy="2062103"/>
          </a:xfrm>
          <a:prstGeom prst="rect">
            <a:avLst/>
          </a:prstGeom>
        </p:spPr>
        <p:txBody>
          <a:bodyPr wrap="square">
            <a:spAutoFit/>
          </a:bodyPr>
          <a:lstStyle/>
          <a:p>
            <a:r>
              <a:rPr lang="en-US" sz="3200" dirty="0"/>
              <a:t>2 Peter 3:18</a:t>
            </a:r>
            <a:br>
              <a:rPr lang="en-US" sz="3200" dirty="0"/>
            </a:br>
            <a:r>
              <a:rPr lang="en-US" sz="3200" dirty="0"/>
              <a:t>but grow in the </a:t>
            </a:r>
            <a:r>
              <a:rPr lang="en-US" sz="3200" u="sng" dirty="0"/>
              <a:t>grace</a:t>
            </a:r>
            <a:r>
              <a:rPr lang="en-US" sz="3200" dirty="0"/>
              <a:t> and </a:t>
            </a:r>
            <a:r>
              <a:rPr lang="en-US" sz="3200" u="sng" dirty="0"/>
              <a:t>knowledge</a:t>
            </a:r>
            <a:r>
              <a:rPr lang="en-US" sz="3200" dirty="0"/>
              <a:t> of our Lord and Savior Jesus Christ. To Him be the glory, both now and to the day of eternity. Amen.</a:t>
            </a:r>
            <a:endParaRPr lang="en-US" sz="3200" b="1" dirty="0">
              <a:latin typeface="Arial" pitchFamily="34" charset="0"/>
              <a:cs typeface="Arial" pitchFamily="34" charset="0"/>
            </a:endParaRPr>
          </a:p>
        </p:txBody>
      </p:sp>
      <p:sp>
        <p:nvSpPr>
          <p:cNvPr id="4" name="TextBox 3"/>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85295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4097"/>
            <a:ext cx="8305800" cy="4031873"/>
          </a:xfrm>
          <a:prstGeom prst="rect">
            <a:avLst/>
          </a:prstGeom>
        </p:spPr>
        <p:txBody>
          <a:bodyPr wrap="square">
            <a:spAutoFit/>
          </a:bodyPr>
          <a:lstStyle/>
          <a:p>
            <a:r>
              <a:rPr lang="en-US" sz="3200" dirty="0"/>
              <a:t>Ephesians 4:15-16    </a:t>
            </a:r>
            <a:br>
              <a:rPr lang="en-US" sz="3200" dirty="0"/>
            </a:br>
            <a:r>
              <a:rPr lang="en-US" sz="3200" dirty="0"/>
              <a:t>but speaking the truth in love, </a:t>
            </a:r>
            <a:r>
              <a:rPr lang="en-US" sz="3200" u="sng" dirty="0"/>
              <a:t>we</a:t>
            </a:r>
            <a:r>
              <a:rPr lang="en-US" sz="3200" dirty="0"/>
              <a:t> </a:t>
            </a:r>
            <a:r>
              <a:rPr lang="en-US" sz="3200" u="sng" dirty="0"/>
              <a:t>are</a:t>
            </a:r>
            <a:r>
              <a:rPr lang="en-US" sz="3200" dirty="0"/>
              <a:t> </a:t>
            </a:r>
            <a:r>
              <a:rPr lang="en-US" sz="3200" u="sng" dirty="0"/>
              <a:t>to</a:t>
            </a:r>
            <a:r>
              <a:rPr lang="en-US" sz="3200" dirty="0"/>
              <a:t> </a:t>
            </a:r>
            <a:r>
              <a:rPr lang="en-US" sz="3200" u="sng" dirty="0"/>
              <a:t>grow</a:t>
            </a:r>
            <a:r>
              <a:rPr lang="en-US" sz="3200" dirty="0"/>
              <a:t> </a:t>
            </a:r>
            <a:r>
              <a:rPr lang="en-US" sz="3200" u="sng" dirty="0"/>
              <a:t>up</a:t>
            </a:r>
            <a:r>
              <a:rPr lang="en-US" sz="3200" dirty="0"/>
              <a:t> in all aspects into Him who is the head, even Christ  16 from whom the whole body, being fitted and held together by </a:t>
            </a:r>
            <a:r>
              <a:rPr lang="en-US" sz="3200" u="sng" dirty="0"/>
              <a:t>what</a:t>
            </a:r>
            <a:r>
              <a:rPr lang="en-US" sz="3200" dirty="0"/>
              <a:t> </a:t>
            </a:r>
            <a:r>
              <a:rPr lang="en-US" sz="3200" u="sng" dirty="0"/>
              <a:t>every</a:t>
            </a:r>
            <a:r>
              <a:rPr lang="en-US" sz="3200" dirty="0"/>
              <a:t> </a:t>
            </a:r>
            <a:r>
              <a:rPr lang="en-US" sz="3200" u="sng" dirty="0"/>
              <a:t>joint</a:t>
            </a:r>
            <a:r>
              <a:rPr lang="en-US" sz="3200" dirty="0"/>
              <a:t> </a:t>
            </a:r>
            <a:r>
              <a:rPr lang="en-US" sz="3200" u="sng" dirty="0"/>
              <a:t>supplies</a:t>
            </a:r>
            <a:r>
              <a:rPr lang="en-US" sz="3200" dirty="0"/>
              <a:t>, according to the proper working of each individual part, causes the </a:t>
            </a:r>
            <a:r>
              <a:rPr lang="en-US" sz="3200" u="sng" dirty="0"/>
              <a:t>growth</a:t>
            </a:r>
            <a:r>
              <a:rPr lang="en-US" sz="3200" dirty="0"/>
              <a:t> </a:t>
            </a:r>
            <a:r>
              <a:rPr lang="en-US" sz="3200" u="sng" dirty="0"/>
              <a:t>of</a:t>
            </a:r>
            <a:r>
              <a:rPr lang="en-US" sz="3200" dirty="0"/>
              <a:t> </a:t>
            </a:r>
            <a:r>
              <a:rPr lang="en-US" sz="3200" u="sng" dirty="0"/>
              <a:t>the</a:t>
            </a:r>
            <a:r>
              <a:rPr lang="en-US" sz="3200" dirty="0"/>
              <a:t> </a:t>
            </a:r>
            <a:r>
              <a:rPr lang="en-US" sz="3200" u="sng" dirty="0"/>
              <a:t>body</a:t>
            </a:r>
            <a:r>
              <a:rPr lang="en-US" sz="3200" dirty="0"/>
              <a:t> for the building up of itself in love.</a:t>
            </a:r>
            <a:endParaRPr lang="en-US" sz="3200" b="1" dirty="0">
              <a:latin typeface="Arial" pitchFamily="34" charset="0"/>
              <a:cs typeface="Arial" pitchFamily="34" charset="0"/>
            </a:endParaRPr>
          </a:p>
        </p:txBody>
      </p:sp>
      <p:sp>
        <p:nvSpPr>
          <p:cNvPr id="4" name="TextBox 3"/>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617907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1127234"/>
            <a:ext cx="3465821" cy="584775"/>
          </a:xfrm>
          <a:prstGeom prst="rect">
            <a:avLst/>
          </a:prstGeom>
          <a:noFill/>
        </p:spPr>
        <p:txBody>
          <a:bodyPr wrap="none" rtlCol="0">
            <a:spAutoFit/>
          </a:bodyPr>
          <a:lstStyle/>
          <a:p>
            <a:r>
              <a:rPr lang="en-US" sz="3200" dirty="0" smtClean="0">
                <a:solidFill>
                  <a:schemeClr val="tx1">
                    <a:lumMod val="75000"/>
                    <a:lumOff val="25000"/>
                  </a:schemeClr>
                </a:solidFill>
                <a:latin typeface="Arial" pitchFamily="34" charset="0"/>
                <a:cs typeface="Arial" pitchFamily="34" charset="0"/>
              </a:rPr>
              <a:t>A Growing People</a:t>
            </a:r>
            <a:endParaRPr lang="en-US" sz="3200" dirty="0">
              <a:solidFill>
                <a:schemeClr val="tx1">
                  <a:lumMod val="75000"/>
                  <a:lumOff val="25000"/>
                </a:schemeClr>
              </a:solidFill>
              <a:latin typeface="Arial" pitchFamily="34" charset="0"/>
              <a:cs typeface="Arial" pitchFamily="34" charset="0"/>
            </a:endParaRPr>
          </a:p>
        </p:txBody>
      </p:sp>
      <p:pic>
        <p:nvPicPr>
          <p:cNvPr id="3074" name="Picture 2" descr="http://webdesignledger.com/wp-content/uploads/2011/03/pl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748475"/>
            <a:ext cx="6781800" cy="449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25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0" y="1436757"/>
            <a:ext cx="2209259" cy="707886"/>
          </a:xfrm>
          <a:prstGeom prst="rect">
            <a:avLst/>
          </a:prstGeom>
          <a:noFill/>
        </p:spPr>
        <p:txBody>
          <a:bodyPr wrap="none" rtlCol="0">
            <a:spAutoFit/>
          </a:bodyPr>
          <a:lstStyle/>
          <a:p>
            <a:r>
              <a:rPr lang="en-US" sz="4000" dirty="0" smtClean="0">
                <a:solidFill>
                  <a:schemeClr val="tx1">
                    <a:lumMod val="75000"/>
                    <a:lumOff val="25000"/>
                  </a:schemeClr>
                </a:solidFill>
                <a:latin typeface="Arial" pitchFamily="34" charset="0"/>
                <a:cs typeface="Arial" pitchFamily="34" charset="0"/>
              </a:rPr>
              <a:t>Attention</a:t>
            </a:r>
            <a:endParaRPr lang="en-US" sz="4000" dirty="0">
              <a:solidFill>
                <a:schemeClr val="tx1">
                  <a:lumMod val="75000"/>
                  <a:lumOff val="25000"/>
                </a:schemeClr>
              </a:solidFill>
              <a:latin typeface="Arial" pitchFamily="34" charset="0"/>
              <a:cs typeface="Arial" pitchFamily="34" charset="0"/>
            </a:endParaRPr>
          </a:p>
        </p:txBody>
      </p:sp>
      <p:sp>
        <p:nvSpPr>
          <p:cNvPr id="9" name="TextBox 8"/>
          <p:cNvSpPr txBox="1"/>
          <p:nvPr/>
        </p:nvSpPr>
        <p:spPr>
          <a:xfrm>
            <a:off x="1371600" y="3068446"/>
            <a:ext cx="1609736" cy="707886"/>
          </a:xfrm>
          <a:prstGeom prst="rect">
            <a:avLst/>
          </a:prstGeom>
          <a:noFill/>
        </p:spPr>
        <p:txBody>
          <a:bodyPr wrap="none" rtlCol="0">
            <a:spAutoFit/>
          </a:bodyPr>
          <a:lstStyle/>
          <a:p>
            <a:r>
              <a:rPr lang="en-US" sz="4000" dirty="0" smtClean="0">
                <a:solidFill>
                  <a:schemeClr val="tx1">
                    <a:lumMod val="75000"/>
                    <a:lumOff val="25000"/>
                  </a:schemeClr>
                </a:solidFill>
                <a:latin typeface="Arial" pitchFamily="34" charset="0"/>
                <a:cs typeface="Arial" pitchFamily="34" charset="0"/>
              </a:rPr>
              <a:t>Action</a:t>
            </a:r>
            <a:endParaRPr lang="en-US" sz="4000" dirty="0">
              <a:solidFill>
                <a:schemeClr val="tx1">
                  <a:lumMod val="75000"/>
                  <a:lumOff val="25000"/>
                </a:schemeClr>
              </a:solidFill>
              <a:latin typeface="Arial" pitchFamily="34" charset="0"/>
              <a:cs typeface="Arial" pitchFamily="34" charset="0"/>
            </a:endParaRPr>
          </a:p>
        </p:txBody>
      </p:sp>
      <p:sp>
        <p:nvSpPr>
          <p:cNvPr id="10" name="TextBox 9"/>
          <p:cNvSpPr txBox="1"/>
          <p:nvPr/>
        </p:nvSpPr>
        <p:spPr>
          <a:xfrm>
            <a:off x="5562600" y="5159514"/>
            <a:ext cx="1923925" cy="707886"/>
          </a:xfrm>
          <a:prstGeom prst="rect">
            <a:avLst/>
          </a:prstGeom>
          <a:noFill/>
        </p:spPr>
        <p:txBody>
          <a:bodyPr wrap="none" rtlCol="0">
            <a:spAutoFit/>
          </a:bodyPr>
          <a:lstStyle/>
          <a:p>
            <a:r>
              <a:rPr lang="en-US" sz="4000" dirty="0" smtClean="0">
                <a:solidFill>
                  <a:schemeClr val="tx1">
                    <a:lumMod val="75000"/>
                    <a:lumOff val="25000"/>
                  </a:schemeClr>
                </a:solidFill>
                <a:latin typeface="Arial" pitchFamily="34" charset="0"/>
                <a:cs typeface="Arial" pitchFamily="34" charset="0"/>
              </a:rPr>
              <a:t>Attitude</a:t>
            </a:r>
            <a:endParaRPr lang="en-US" sz="4000" dirty="0">
              <a:solidFill>
                <a:schemeClr val="tx1">
                  <a:lumMod val="75000"/>
                  <a:lumOff val="25000"/>
                </a:schemeClr>
              </a:solidFill>
              <a:latin typeface="Arial" pitchFamily="34" charset="0"/>
              <a:cs typeface="Arial" pitchFamily="34" charset="0"/>
            </a:endParaRPr>
          </a:p>
        </p:txBody>
      </p:sp>
      <p:pic>
        <p:nvPicPr>
          <p:cNvPr id="1028" name="Picture 4" descr="http://media.indiedb.com/images/articles/1/100/99019/OpenYourMind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104899"/>
            <a:ext cx="13716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3/32/Human-Hands-Front-Back.jpg/240px-Human-Hands-Front-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590800"/>
            <a:ext cx="2286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3.bp.blogspot.com/-Mtt8VsQZoXM/UGoOux-WQ1I/AAAAAAAAFmQ/nPm9DZc9BOQ/s1600/Iceberg+from+top+to+bott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045" y="4732732"/>
            <a:ext cx="2401490" cy="156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0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5301</TotalTime>
  <Words>116</Words>
  <Application>Microsoft Office PowerPoint</Application>
  <PresentationFormat>On-screen Show (4:3)</PresentationFormat>
  <Paragraphs>45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Clark</dc:creator>
  <cp:lastModifiedBy>Shawn Clark</cp:lastModifiedBy>
  <cp:revision>61</cp:revision>
  <dcterms:created xsi:type="dcterms:W3CDTF">2013-03-25T18:17:05Z</dcterms:created>
  <dcterms:modified xsi:type="dcterms:W3CDTF">2014-03-01T22:21:46Z</dcterms:modified>
</cp:coreProperties>
</file>